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8_EA802390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80" r:id="rId9"/>
    <p:sldId id="281" r:id="rId10"/>
    <p:sldId id="266" r:id="rId11"/>
    <p:sldId id="264" r:id="rId12"/>
    <p:sldId id="262" r:id="rId13"/>
    <p:sldId id="282" r:id="rId14"/>
    <p:sldId id="291" r:id="rId15"/>
    <p:sldId id="292" r:id="rId16"/>
    <p:sldId id="293" r:id="rId17"/>
    <p:sldId id="294" r:id="rId18"/>
    <p:sldId id="295" r:id="rId19"/>
    <p:sldId id="296" r:id="rId20"/>
    <p:sldId id="288" r:id="rId21"/>
    <p:sldId id="290" r:id="rId22"/>
    <p:sldId id="289" r:id="rId23"/>
    <p:sldId id="286" r:id="rId24"/>
    <p:sldId id="28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0F1C0D-1AEA-72A1-C90A-4080AEC6A75B}" name="Laura Ansel" initials="LA" userId="S::lansel@northportfl.gov::423e0513-8465-4db8-b4ae-cef868cb69ba" providerId="AD"/>
  <p188:author id="{D8AE9151-51C8-04FD-73CD-5AA0B34B8522}" name="Jason Bartolone" initials="JB" userId="S::jbartolone@northportfl.gov::dc436781-3a9f-498f-8a01-969198f3d7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000000"/>
    <a:srgbClr val="00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21372328458946"/>
          <c:y val="0.10588753183141439"/>
          <c:w val="0.4449368534815501"/>
          <c:h val="0.69031914363571556"/>
        </c:manualLayout>
      </c:layout>
      <c:pieChart>
        <c:varyColors val="1"/>
        <c:ser>
          <c:idx val="0"/>
          <c:order val="0"/>
          <c:tx>
            <c:strRef>
              <c:f>'2. Total All Funds Pie'!$B$4</c:f>
              <c:strCache>
                <c:ptCount val="1"/>
                <c:pt idx="0">
                  <c:v>FY 2024 Adopted Total All Funds Budget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003C6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CE2-4A98-B12A-D05107AAF25E}"/>
              </c:ext>
            </c:extLst>
          </c:dPt>
          <c:dPt>
            <c:idx val="1"/>
            <c:bubble3D val="0"/>
            <c:spPr>
              <a:solidFill>
                <a:srgbClr val="6A7F1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CE2-4A98-B12A-D05107AAF25E}"/>
              </c:ext>
            </c:extLst>
          </c:dPt>
          <c:dPt>
            <c:idx val="2"/>
            <c:bubble3D val="0"/>
            <c:spPr>
              <a:solidFill>
                <a:srgbClr val="FFB61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CE2-4A98-B12A-D05107AAF25E}"/>
              </c:ext>
            </c:extLst>
          </c:dPt>
          <c:dPt>
            <c:idx val="3"/>
            <c:bubble3D val="0"/>
            <c:spPr>
              <a:solidFill>
                <a:srgbClr val="1C453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CE2-4A98-B12A-D05107AAF25E}"/>
              </c:ext>
            </c:extLst>
          </c:dPt>
          <c:dPt>
            <c:idx val="4"/>
            <c:bubble3D val="0"/>
            <c:spPr>
              <a:solidFill>
                <a:srgbClr val="0098D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3CE2-4A98-B12A-D05107AAF25E}"/>
              </c:ext>
            </c:extLst>
          </c:dPt>
          <c:dPt>
            <c:idx val="5"/>
            <c:bubble3D val="0"/>
            <c:spPr>
              <a:solidFill>
                <a:srgbClr val="88234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3CE2-4A98-B12A-D05107AAF25E}"/>
              </c:ext>
            </c:extLst>
          </c:dPt>
          <c:dLbls>
            <c:dLbl>
              <c:idx val="0"/>
              <c:layout>
                <c:manualLayout>
                  <c:x val="4.4870640428224945E-3"/>
                  <c:y val="2.018950207054977E-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003C6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086172903572"/>
                      <c:h val="0.162016622412383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E2-4A98-B12A-D05107AAF25E}"/>
                </c:ext>
              </c:extLst>
            </c:dLbl>
            <c:dLbl>
              <c:idx val="1"/>
              <c:layout>
                <c:manualLayout>
                  <c:x val="1.5686362734069925E-2"/>
                  <c:y val="-7.474982465688322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6A7F1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127739914863578"/>
                      <c:h val="0.138896113104386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CE2-4A98-B12A-D05107AAF25E}"/>
                </c:ext>
              </c:extLst>
            </c:dLbl>
            <c:dLbl>
              <c:idx val="2"/>
              <c:layout>
                <c:manualLayout>
                  <c:x val="1.7438584882772005E-2"/>
                  <c:y val="-4.345935954455151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FFB61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950673812832218"/>
                      <c:h val="0.170447745013603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CE2-4A98-B12A-D05107AAF25E}"/>
                </c:ext>
              </c:extLst>
            </c:dLbl>
            <c:dLbl>
              <c:idx val="3"/>
              <c:layout>
                <c:manualLayout>
                  <c:x val="-2.9581067072498291E-2"/>
                  <c:y val="1.284508100277099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1C453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844588544079054"/>
                      <c:h val="0.131490638237994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CE2-4A98-B12A-D05107AAF25E}"/>
                </c:ext>
              </c:extLst>
            </c:dLbl>
            <c:dLbl>
              <c:idx val="4"/>
              <c:layout>
                <c:manualLayout>
                  <c:x val="2.0168155451156831E-2"/>
                  <c:y val="-4.1720985162769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0098D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87394957983191"/>
                      <c:h val="0.17122987660553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CE2-4A98-B12A-D05107AAF25E}"/>
                </c:ext>
              </c:extLst>
            </c:dLbl>
            <c:dLbl>
              <c:idx val="5"/>
              <c:layout>
                <c:manualLayout>
                  <c:x val="-2.2408206559527615E-2"/>
                  <c:y val="5.562798479879214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88234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14997343556665"/>
                      <c:h val="0.144632757727799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CE2-4A98-B12A-D05107AAF25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'2. Total All Funds Pie'!$A$5:$A$10</c:f>
              <c:strCache>
                <c:ptCount val="6"/>
                <c:pt idx="0">
                  <c:v>Safe Community</c:v>
                </c:pt>
                <c:pt idx="1">
                  <c:v>Quality of Life</c:v>
                </c:pt>
                <c:pt idx="2">
                  <c:v>Economic Development &amp; Growth Management</c:v>
                </c:pt>
                <c:pt idx="3">
                  <c:v>Environmental Resiliency &amp; Sustainability</c:v>
                </c:pt>
                <c:pt idx="4">
                  <c:v>Infrastructure &amp; Facilities Integrity</c:v>
                </c:pt>
                <c:pt idx="5">
                  <c:v>Good Governance</c:v>
                </c:pt>
              </c:strCache>
            </c:strRef>
          </c:cat>
          <c:val>
            <c:numRef>
              <c:f>'2. Total All Funds Pie'!$B$5:$B$10</c:f>
              <c:numCache>
                <c:formatCode>#,##0</c:formatCode>
                <c:ptCount val="6"/>
                <c:pt idx="0">
                  <c:v>76251695</c:v>
                </c:pt>
                <c:pt idx="1">
                  <c:v>12256580</c:v>
                </c:pt>
                <c:pt idx="2">
                  <c:v>2721000</c:v>
                </c:pt>
                <c:pt idx="3">
                  <c:v>16211050</c:v>
                </c:pt>
                <c:pt idx="4">
                  <c:v>99287404.370000005</c:v>
                </c:pt>
                <c:pt idx="5">
                  <c:v>37380640.629999995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E2-4A98-B12A-D05107AAF25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353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47669776572048"/>
          <c:y val="0.10588746354367322"/>
          <c:w val="0.50992284787930908"/>
          <c:h val="0.79114485777907462"/>
        </c:manualLayout>
      </c:layout>
      <c:pieChart>
        <c:varyColors val="1"/>
        <c:ser>
          <c:idx val="0"/>
          <c:order val="0"/>
          <c:tx>
            <c:strRef>
              <c:f>'4. Total General Fund Pie'!$C$3</c:f>
              <c:strCache>
                <c:ptCount val="1"/>
                <c:pt idx="0">
                  <c:v>FY 2024 Adopted Total General Fund Budget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003C6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F2B-4282-9B4C-6E4A8C6DD704}"/>
              </c:ext>
            </c:extLst>
          </c:dPt>
          <c:dPt>
            <c:idx val="1"/>
            <c:bubble3D val="0"/>
            <c:spPr>
              <a:solidFill>
                <a:srgbClr val="6A7F1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F2B-4282-9B4C-6E4A8C6DD704}"/>
              </c:ext>
            </c:extLst>
          </c:dPt>
          <c:dPt>
            <c:idx val="2"/>
            <c:bubble3D val="0"/>
            <c:spPr>
              <a:solidFill>
                <a:srgbClr val="FFB61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F2B-4282-9B4C-6E4A8C6DD7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F2B-4282-9B4C-6E4A8C6DD704}"/>
              </c:ext>
            </c:extLst>
          </c:dPt>
          <c:dPt>
            <c:idx val="4"/>
            <c:bubble3D val="0"/>
            <c:spPr>
              <a:solidFill>
                <a:srgbClr val="0098D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3F2B-4282-9B4C-6E4A8C6DD704}"/>
              </c:ext>
            </c:extLst>
          </c:dPt>
          <c:dPt>
            <c:idx val="5"/>
            <c:bubble3D val="0"/>
            <c:spPr>
              <a:solidFill>
                <a:srgbClr val="88234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3F2B-4282-9B4C-6E4A8C6DD70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3C6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F2B-4282-9B4C-6E4A8C6DD70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6A7F1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F2B-4282-9B4C-6E4A8C6DD704}"/>
                </c:ext>
              </c:extLst>
            </c:dLbl>
            <c:dLbl>
              <c:idx val="2"/>
              <c:layout>
                <c:manualLayout>
                  <c:x val="8.9636022318402252E-3"/>
                  <c:y val="3.6712683937246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FFB61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6134953329509"/>
                      <c:h val="0.132899440192702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F2B-4282-9B4C-6E4A8C6DD7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2B-4282-9B4C-6E4A8C6DD704}"/>
                </c:ext>
              </c:extLst>
            </c:dLbl>
            <c:dLbl>
              <c:idx val="4"/>
              <c:layout>
                <c:manualLayout>
                  <c:x val="-1.3445378151260514E-2"/>
                  <c:y val="-6.67500955262193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98D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2B-4282-9B4C-6E4A8C6DD70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88234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3F2B-4282-9B4C-6E4A8C6DD70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'4. Total General Fund Pie'!$B$4:$B$9</c:f>
              <c:strCache>
                <c:ptCount val="6"/>
                <c:pt idx="0">
                  <c:v>Safe Community</c:v>
                </c:pt>
                <c:pt idx="1">
                  <c:v>Quality of Life</c:v>
                </c:pt>
                <c:pt idx="2">
                  <c:v>Economic Development &amp; Growth Management</c:v>
                </c:pt>
                <c:pt idx="3">
                  <c:v>Environmental Resiliency &amp; Sustainability</c:v>
                </c:pt>
                <c:pt idx="4">
                  <c:v>Infrastructure &amp; Facilities Integrity</c:v>
                </c:pt>
                <c:pt idx="5">
                  <c:v>Good Governance</c:v>
                </c:pt>
              </c:strCache>
            </c:strRef>
          </c:cat>
          <c:val>
            <c:numRef>
              <c:f>'4. Total General Fund Pie'!$C$4:$C$9</c:f>
              <c:numCache>
                <c:formatCode>#,##0</c:formatCode>
                <c:ptCount val="6"/>
                <c:pt idx="0">
                  <c:v>45324255</c:v>
                </c:pt>
                <c:pt idx="1">
                  <c:v>8069900</c:v>
                </c:pt>
                <c:pt idx="2">
                  <c:v>2671000</c:v>
                </c:pt>
                <c:pt idx="3">
                  <c:v>0</c:v>
                </c:pt>
                <c:pt idx="4">
                  <c:v>1880255</c:v>
                </c:pt>
                <c:pt idx="5">
                  <c:v>15859180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2B-4282-9B4C-6E4A8C6DD70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8_EA8023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4E4BC87-8756-4A01-80C0-9E2E7F727BC8}" authorId="{D8AE9151-51C8-04FD-73CD-5AA0B34B8522}" status="resolved" created="2024-04-11T14:39:04.298" complete="100000">
    <pc:sldMkLst xmlns:pc="http://schemas.microsoft.com/office/powerpoint/2013/main/command">
      <pc:docMk/>
      <pc:sldMk cId="3934266256" sldId="264"/>
    </pc:sldMkLst>
    <p188:txBody>
      <a:bodyPr/>
      <a:lstStyle/>
      <a:p>
        <a:r>
          <a:rPr lang="en-US"/>
          <a:t>[@Laura Ansel] would like to replace with the new icon designs if possible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0.07485</cdr:x>
      <cdr:y>0.87778</cdr:y>
    </cdr:from>
    <cdr:to>
      <cdr:x>0.66286</cdr:x>
      <cdr:y>0.94785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153A4EE-39A9-40F1-A453-43BF73BFBCD3}"/>
            </a:ext>
          </a:extLst>
        </cdr:cNvPr>
        <cdr:cNvSpPr txBox="1"/>
      </cdr:nvSpPr>
      <cdr:spPr>
        <a:xfrm xmlns:a="http://schemas.openxmlformats.org/drawingml/2006/main">
          <a:off x="424187" y="3206384"/>
          <a:ext cx="3332473" cy="255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0.04796</cdr:x>
      <cdr:y>0.92993</cdr:y>
    </cdr:from>
    <cdr:to>
      <cdr:x>0.58112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93C11A1-D23D-482C-AB7D-AFF34B8CF9ED}"/>
            </a:ext>
          </a:extLst>
        </cdr:cNvPr>
        <cdr:cNvSpPr txBox="1"/>
      </cdr:nvSpPr>
      <cdr:spPr>
        <a:xfrm xmlns:a="http://schemas.openxmlformats.org/drawingml/2006/main">
          <a:off x="271780" y="3396888"/>
          <a:ext cx="3021619" cy="255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BE7C8-2795-4304-9B26-196CDD3ACDC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28B9-DD51-4ED8-81B2-65EC7381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1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Road &amp; Drainage anticipates $13,223,576 from hurricane reimbursements during FY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28B9-DD51-4ED8-81B2-65EC7381C5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9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28B9-DD51-4ED8-81B2-65EC7381C5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8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CPI for Tampa-St Pete-Clearwater January 2024 is 3.9%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28B9-DD51-4ED8-81B2-65EC7381C5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50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28B9-DD51-4ED8-81B2-65EC7381C5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73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28B9-DD51-4ED8-81B2-65EC7381C5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44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28B9-DD51-4ED8-81B2-65EC7381C5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6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DD3E-A913-4B79-83D8-AD009790B65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4EB-69E4-49DD-8A9E-9B5927FE3FC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E8E4365D-F94F-4878-B8B4-3ED5A79346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8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1A14DDB-2B41-4317-99FC-6E0C3CC01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628" y="365129"/>
            <a:ext cx="649376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5628" y="1825626"/>
            <a:ext cx="6493768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84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5E9463-AD79-4415-8642-B0D0D3709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316" y="365129"/>
            <a:ext cx="650208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314" y="1825626"/>
            <a:ext cx="6502081" cy="4899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542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34B7CE-1CCD-4141-A581-0C4F30772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29" y="356175"/>
            <a:ext cx="648195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29" y="1834575"/>
            <a:ext cx="6481955" cy="4898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25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5019CD-FD66-4CAE-B24F-50BD3E4FB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444" y="365129"/>
            <a:ext cx="641895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442" y="1825626"/>
            <a:ext cx="6418953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47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FB6861-223A-49F8-B311-252923AF2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29" y="356175"/>
            <a:ext cx="648195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29" y="1834575"/>
            <a:ext cx="6481955" cy="4898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70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8D8BEE8-4EBD-4A84-8EE7-61F48C25A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504" y="365129"/>
            <a:ext cx="644389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504" y="1825626"/>
            <a:ext cx="6443892" cy="4799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120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D9E9BD-8837-49E4-941B-D0BB88D1B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29" y="356175"/>
            <a:ext cx="645701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29" y="1834575"/>
            <a:ext cx="6457016" cy="4898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21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A156E3-D082-4369-AB2C-07D10C37A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942" y="365129"/>
            <a:ext cx="648545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942" y="1825626"/>
            <a:ext cx="6485454" cy="4899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19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42151D2C-60CD-4385-A300-3D329F76A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29" y="356175"/>
            <a:ext cx="648195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29" y="1834575"/>
            <a:ext cx="6481955" cy="4898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447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E27B4A-F700-479C-AEE4-32C775C65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204" y="365129"/>
            <a:ext cx="676819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204" y="1825626"/>
            <a:ext cx="6768192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9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DD3E-A913-4B79-83D8-AD009790B65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4EB-69E4-49DD-8A9E-9B5927FE3F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F9CC6C-D21A-44DA-93FF-FEDB93367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95809"/>
            <a:ext cx="7772400" cy="20116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72586DF-25C6-4149-A39A-9EFA5771C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72462"/>
            <a:ext cx="6858000" cy="9222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E911649E-3D44-410D-9381-4DBB6E82B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36" y="419157"/>
            <a:ext cx="336412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55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og&#10;&#10;Description automatically generated">
            <a:extLst>
              <a:ext uri="{FF2B5EF4-FFF2-40B4-BE49-F238E27FC236}">
                <a16:creationId xmlns:a16="http://schemas.microsoft.com/office/drawing/2014/main" id="{EB826956-E7BC-45E8-89B5-1468CF54F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29" y="356175"/>
            <a:ext cx="652351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29" y="1834575"/>
            <a:ext cx="6523518" cy="4898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138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15B9B7-B2C6-464C-829E-D82A01157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316" y="365129"/>
            <a:ext cx="650208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314" y="1825626"/>
            <a:ext cx="6502081" cy="4899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53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tching a baseball game&#10;&#10;Description automatically generated with medium confidence">
            <a:extLst>
              <a:ext uri="{FF2B5EF4-FFF2-40B4-BE49-F238E27FC236}">
                <a16:creationId xmlns:a16="http://schemas.microsoft.com/office/drawing/2014/main" id="{BD3B9A96-A464-4F32-98D6-90794ACD0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29" y="356175"/>
            <a:ext cx="65152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29" y="1834575"/>
            <a:ext cx="6515206" cy="4898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8572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F75507A4-A5C1-4C70-8F05-021B43CE86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54DE6-E7F5-4DE7-97A6-0C5C9212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562590"/>
            <a:ext cx="7886700" cy="1133475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C425B-0AC6-4362-B4A7-99229A02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chemeClr val="bg2"/>
                </a:solidFill>
              </a:defRPr>
            </a:lvl1pPr>
          </a:lstStyle>
          <a:p>
            <a:r>
              <a:rPr lang="en-US"/>
              <a:t>NorthPortFL.gov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F8AB-C2C1-4CC9-93F6-27435981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EBE21-AF8E-4481-B6A7-065511F3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634EB-69E4-49DD-8A9E-9B5927FE3F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F7A636-6D86-4FB0-86D7-A5439FC007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3148" y="1432729"/>
            <a:ext cx="2497704" cy="139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3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4DE6-E7F5-4DE7-97A6-0C5C9212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562590"/>
            <a:ext cx="7886700" cy="1133475"/>
          </a:xfrm>
        </p:spPr>
        <p:txBody>
          <a:bodyPr anchor="b"/>
          <a:lstStyle>
            <a:lvl1pPr algn="ctr">
              <a:defRPr sz="4500">
                <a:solidFill>
                  <a:srgbClr val="003865"/>
                </a:solidFill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C425B-0AC6-4362-B4A7-99229A02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003865"/>
                </a:solidFill>
              </a:defRPr>
            </a:lvl1pPr>
          </a:lstStyle>
          <a:p>
            <a:r>
              <a:rPr lang="en-US"/>
              <a:t>NorthPortFL.gov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F8AB-C2C1-4CC9-93F6-27435981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EBE21-AF8E-4481-B6A7-065511F3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D32634EB-69E4-49DD-8A9E-9B5927FE3F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F7A636-6D86-4FB0-86D7-A5439FC00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9600" y="1424416"/>
            <a:ext cx="2324799" cy="13901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05F4B3-9638-416E-8684-525F546DE49F}"/>
              </a:ext>
            </a:extLst>
          </p:cNvPr>
          <p:cNvSpPr/>
          <p:nvPr userDrawn="1"/>
        </p:nvSpPr>
        <p:spPr>
          <a:xfrm>
            <a:off x="0" y="-44299"/>
            <a:ext cx="9144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5B49954-1401-48E8-8FAD-632C24DA1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3B0F2-65F2-4910-B04B-B430C65F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EB27C-8E81-42A7-B332-CA5C71AA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4DD3E-A913-4B79-83D8-AD009790B653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01CEE-49E7-405C-97E8-51F72D1E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4A853-CD39-4CC6-B181-891ECCBA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2634EB-69E4-49DD-8A9E-9B5927FE3F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0FD911-444C-43EB-B3E3-0DB81D7EA1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803400"/>
            <a:ext cx="7886700" cy="4348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608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3B0F2-65F2-4910-B04B-B430C65F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EB27C-8E81-42A7-B332-CA5C71AA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4DD3E-A913-4B79-83D8-AD009790B653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01CEE-49E7-405C-97E8-51F72D1E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4A853-CD39-4CC6-B181-891ECCBA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2634EB-69E4-49DD-8A9E-9B5927FE3F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0FD911-444C-43EB-B3E3-0DB81D7EA1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803400"/>
            <a:ext cx="7886700" cy="4348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27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99C1E2D-9CC4-4558-A3E9-C6BF8742A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85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3B0F2-65F2-4910-B04B-B430C65F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EB27C-8E81-42A7-B332-CA5C71AA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4DD3E-A913-4B79-83D8-AD009790B653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01CEE-49E7-405C-97E8-51F72D1E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4A853-CD39-4CC6-B181-891ECCBA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2634EB-69E4-49DD-8A9E-9B5927FE3F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0FD911-444C-43EB-B3E3-0DB81D7EA1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803400"/>
            <a:ext cx="7886700" cy="4348163"/>
          </a:xfrm>
        </p:spPr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  <a:lvl2pPr>
              <a:defRPr>
                <a:solidFill>
                  <a:srgbClr val="003865"/>
                </a:solidFill>
              </a:defRPr>
            </a:lvl2pPr>
            <a:lvl3pPr>
              <a:defRPr>
                <a:solidFill>
                  <a:srgbClr val="003865"/>
                </a:solidFill>
              </a:defRPr>
            </a:lvl3pPr>
            <a:lvl4pPr>
              <a:defRPr>
                <a:solidFill>
                  <a:srgbClr val="003865"/>
                </a:solidFill>
              </a:defRPr>
            </a:lvl4pPr>
            <a:lvl5pPr>
              <a:defRPr>
                <a:solidFill>
                  <a:srgbClr val="00386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39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CB8623C-DACF-4D87-A779-42B6AC125E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DD3E-A913-4B79-83D8-AD009790B65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4EB-69E4-49DD-8A9E-9B5927FE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5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0872FAD-A9B4-4821-A4DF-C06206E23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9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4967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76262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8537"/>
            <a:ext cx="2949178" cy="4021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DD3E-A913-4B79-83D8-AD009790B65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4EB-69E4-49DD-8A9E-9B5927FE3F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683669-D08B-4D51-A0E3-870D4F6D2F4C}"/>
              </a:ext>
            </a:extLst>
          </p:cNvPr>
          <p:cNvSpPr/>
          <p:nvPr userDrawn="1"/>
        </p:nvSpPr>
        <p:spPr>
          <a:xfrm>
            <a:off x="-130536" y="2061380"/>
            <a:ext cx="370955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36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A2EF14A-C5E7-49F5-B138-05E52B22C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316" y="365129"/>
            <a:ext cx="650208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314" y="1825626"/>
            <a:ext cx="6502081" cy="4899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32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A4CC4CC-BF90-4EEC-B860-8E6EEB38DC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29" y="356175"/>
            <a:ext cx="648195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29" y="1834575"/>
            <a:ext cx="6481955" cy="4898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86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834DD3E-A913-4B79-83D8-AD009790B653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86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32634EB-69E4-49DD-8A9E-9B5927FE3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95" r:id="rId3"/>
    <p:sldLayoutId id="2147483697" r:id="rId4"/>
    <p:sldLayoutId id="2147483696" r:id="rId5"/>
    <p:sldLayoutId id="2147483687" r:id="rId6"/>
    <p:sldLayoutId id="2147483692" r:id="rId7"/>
    <p:sldLayoutId id="2147483699" r:id="rId8"/>
    <p:sldLayoutId id="2147483694" r:id="rId9"/>
    <p:sldLayoutId id="2147483661" r:id="rId10"/>
    <p:sldLayoutId id="2147483700" r:id="rId11"/>
    <p:sldLayoutId id="2147483675" r:id="rId12"/>
    <p:sldLayoutId id="2147483668" r:id="rId13"/>
    <p:sldLayoutId id="2147483674" r:id="rId14"/>
    <p:sldLayoutId id="2147483666" r:id="rId15"/>
    <p:sldLayoutId id="2147483676" r:id="rId16"/>
    <p:sldLayoutId id="2147483693" r:id="rId17"/>
    <p:sldLayoutId id="2147483677" r:id="rId18"/>
    <p:sldLayoutId id="2147483665" r:id="rId19"/>
    <p:sldLayoutId id="2147483678" r:id="rId20"/>
    <p:sldLayoutId id="2147483667" r:id="rId21"/>
    <p:sldLayoutId id="2147483679" r:id="rId22"/>
    <p:sldLayoutId id="2147483680" r:id="rId23"/>
    <p:sldLayoutId id="214748369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865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865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865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865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865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865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18/10/relationships/comments" Target="../comments/modernComment_108_EA802390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3181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523D8-EFEE-43AE-B94F-FAAEA2B3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17871"/>
            <a:ext cx="7766907" cy="791497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FY 2024 Adopted Budget by Pillar</a:t>
            </a:r>
            <a:br>
              <a:rPr lang="en-US"/>
            </a:br>
            <a:r>
              <a:rPr lang="en-US"/>
              <a:t>General Fund</a:t>
            </a:r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72F424E9-01B3-4E59-9AEA-B4536D85F6D0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185876276"/>
              </p:ext>
            </p:extLst>
          </p:nvPr>
        </p:nvGraphicFramePr>
        <p:xfrm>
          <a:off x="571333" y="2298126"/>
          <a:ext cx="7883922" cy="393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446059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D42D-7156-D9EB-E545-369674C2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ULDC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CBC9D-C46B-EA0D-7781-D30D69E1D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504" y="1690692"/>
            <a:ext cx="6443892" cy="4799618"/>
          </a:xfrm>
        </p:spPr>
        <p:txBody>
          <a:bodyPr>
            <a:normAutofit/>
          </a:bodyPr>
          <a:lstStyle/>
          <a:p>
            <a:r>
              <a:rPr lang="en-US" dirty="0"/>
              <a:t>Where we are in the process:</a:t>
            </a:r>
          </a:p>
          <a:p>
            <a:pPr lvl="1"/>
            <a:r>
              <a:rPr lang="en-US" dirty="0"/>
              <a:t>Chapter 5: Signs was presented to the City Commission on April 22.</a:t>
            </a:r>
          </a:p>
          <a:p>
            <a:pPr lvl="1"/>
            <a:r>
              <a:rPr lang="en-US" dirty="0"/>
              <a:t>Chapter 6: Natural Resources was presented to the City Commission on May 6.</a:t>
            </a:r>
          </a:p>
          <a:p>
            <a:pPr lvl="1"/>
            <a:r>
              <a:rPr lang="en-US" dirty="0"/>
              <a:t>First Reading of the companion Comprehensive Plan Amendments is anticipated at the end of May.</a:t>
            </a:r>
          </a:p>
          <a:p>
            <a:pPr lvl="1"/>
            <a:r>
              <a:rPr lang="en-US" dirty="0"/>
              <a:t>Full adoption of Comprehensive Plan and ULDC is anticipated at the end of June or beginning of July.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69B060-C4F7-18B0-B63F-7CA146BDBA87}"/>
              </a:ext>
            </a:extLst>
          </p:cNvPr>
          <p:cNvSpPr txBox="1">
            <a:spLocks/>
          </p:cNvSpPr>
          <p:nvPr/>
        </p:nvSpPr>
        <p:spPr>
          <a:xfrm>
            <a:off x="2427316" y="5830089"/>
            <a:ext cx="6502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865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2000" i="1">
                <a:solidFill>
                  <a:srgbClr val="009CDE"/>
                </a:solidFill>
                <a:latin typeface="Montserrat" panose="00000500000000000000" pitchFamily="2" charset="0"/>
              </a:rPr>
              <a:t>NorthPortFL.gov/Zoning</a:t>
            </a:r>
          </a:p>
        </p:txBody>
      </p:sp>
    </p:spTree>
    <p:extLst>
      <p:ext uri="{BB962C8B-B14F-4D97-AF65-F5344CB8AC3E}">
        <p14:creationId xmlns:p14="http://schemas.microsoft.com/office/powerpoint/2010/main" val="72200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D6A8E1-50F5-FC1A-71E4-FC46137F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for commercial vs. residential taxes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7A4713-9BB3-2845-BFF2-FC8902CEE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Cities need 20 – 30% commercial / industrial land to be fiscally sustainable and to prevent residential taxpayers from shouldering the burden of infrastructure improvements and maintenance.</a:t>
            </a:r>
          </a:p>
          <a:p>
            <a:pPr lvl="1"/>
            <a:r>
              <a:rPr lang="en-US"/>
              <a:t>North Port has between 8- 11% because so much land was pre-platted as single-family in the 1950s – 1970s.</a:t>
            </a:r>
          </a:p>
          <a:p>
            <a:r>
              <a:rPr lang="en-US"/>
              <a:t>90% of North Port’s workforce travels outside our city to work.</a:t>
            </a:r>
          </a:p>
          <a:p>
            <a:r>
              <a:rPr lang="en-US"/>
              <a:t>The ULDC Rewrite proposes to convert single family land to job and tax producing uses along main road corridors and in the undeveloped eastern part of the City near a future I-75 interchange.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9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7DE77-DF59-852F-F9DC-BF29C837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Development: Gateway corridor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E38B0-80ED-FBB8-3E01-21DAA61A0C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Gateway Activity Center (I-75 and Sumter).</a:t>
            </a:r>
          </a:p>
          <a:p>
            <a:r>
              <a:rPr lang="en-US" dirty="0"/>
              <a:t>Study provides potential land use and stormwater mitigation alternatives to address future development, flooding, and environmentally sensitive areas.</a:t>
            </a:r>
          </a:p>
          <a:p>
            <a:r>
              <a:rPr lang="en-US" dirty="0"/>
              <a:t>Draft Alternatives were presented to City Commission on April 23.</a:t>
            </a:r>
          </a:p>
          <a:p>
            <a:r>
              <a:rPr lang="en-US" dirty="0"/>
              <a:t>Study will be complete in June.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CF56-AB89-B900-C1CB-01B29E5C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Development: Activity Center 6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C7723-3F27-E970-212B-149E13650B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I-75 and Yorkshire / Raintree area</a:t>
            </a:r>
          </a:p>
          <a:p>
            <a:r>
              <a:rPr lang="en-US"/>
              <a:t>Study will provide potential land use scenarios, job growth analysis, and transportation needs.</a:t>
            </a:r>
          </a:p>
          <a:p>
            <a:r>
              <a:rPr lang="en-US"/>
              <a:t>Proposed for Fiscal Year 2025.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1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9A21-4078-26A6-1DC8-37694C58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683373" cy="1325563"/>
          </a:xfrm>
        </p:spPr>
        <p:txBody>
          <a:bodyPr/>
          <a:lstStyle/>
          <a:p>
            <a:r>
              <a:rPr lang="en-US"/>
              <a:t>Hospitals, other current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BBA1-71E3-E6F2-F9F8-197325F4CB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803400"/>
            <a:ext cx="5683373" cy="48637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Sarasota Memorial Hospital intends to break ground on both locations (I-75 &amp; Sumter and </a:t>
            </a:r>
            <a:r>
              <a:rPr lang="en-US" dirty="0" err="1"/>
              <a:t>Wellen</a:t>
            </a:r>
            <a:r>
              <a:rPr lang="en-US" dirty="0"/>
              <a:t> Park) in 2025.</a:t>
            </a:r>
          </a:p>
          <a:p>
            <a:r>
              <a:rPr lang="en-US" dirty="0"/>
              <a:t>HCA broke ground on a new emergency facility in May.</a:t>
            </a:r>
          </a:p>
          <a:p>
            <a:r>
              <a:rPr lang="en-US" dirty="0"/>
              <a:t>Acadia Behavioral Healthcare is under construction.</a:t>
            </a:r>
          </a:p>
          <a:p>
            <a:r>
              <a:rPr lang="en-US" dirty="0"/>
              <a:t>Working on two potential commercial / entertainment districts along the Toledo Blade corridor.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F2E2523A-5254-63E5-6304-55D97291A636}"/>
              </a:ext>
            </a:extLst>
          </p:cNvPr>
          <p:cNvGrpSpPr/>
          <p:nvPr/>
        </p:nvGrpSpPr>
        <p:grpSpPr>
          <a:xfrm>
            <a:off x="6525087" y="-77682"/>
            <a:ext cx="2618913" cy="7013363"/>
            <a:chOff x="0" y="0"/>
            <a:chExt cx="5879211" cy="13541446"/>
          </a:xfrm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A2D599B0-C94E-A2D9-D452-03726632B663}"/>
                </a:ext>
              </a:extLst>
            </p:cNvPr>
            <p:cNvGrpSpPr/>
            <p:nvPr/>
          </p:nvGrpSpPr>
          <p:grpSpPr>
            <a:xfrm>
              <a:off x="0" y="0"/>
              <a:ext cx="5867987" cy="6683446"/>
              <a:chOff x="0" y="0"/>
              <a:chExt cx="1320156" cy="1503615"/>
            </a:xfrm>
          </p:grpSpPr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D0ECB5CC-8347-B392-C039-FA2D9EB29AD1}"/>
                  </a:ext>
                </a:extLst>
              </p:cNvPr>
              <p:cNvSpPr/>
              <p:nvPr/>
            </p:nvSpPr>
            <p:spPr>
              <a:xfrm>
                <a:off x="0" y="0"/>
                <a:ext cx="1320156" cy="1503615"/>
              </a:xfrm>
              <a:custGeom>
                <a:avLst/>
                <a:gdLst/>
                <a:ahLst/>
                <a:cxnLst/>
                <a:rect l="l" t="t" r="r" b="b"/>
                <a:pathLst>
                  <a:path w="1320156" h="1503615">
                    <a:moveTo>
                      <a:pt x="40460" y="0"/>
                    </a:moveTo>
                    <a:lnTo>
                      <a:pt x="1279696" y="0"/>
                    </a:lnTo>
                    <a:cubicBezTo>
                      <a:pt x="1302041" y="0"/>
                      <a:pt x="1320156" y="18115"/>
                      <a:pt x="1320156" y="40460"/>
                    </a:cubicBezTo>
                    <a:lnTo>
                      <a:pt x="1320156" y="1463155"/>
                    </a:lnTo>
                    <a:cubicBezTo>
                      <a:pt x="1320156" y="1485500"/>
                      <a:pt x="1302041" y="1503615"/>
                      <a:pt x="1279696" y="1503615"/>
                    </a:cubicBezTo>
                    <a:lnTo>
                      <a:pt x="40460" y="1503615"/>
                    </a:lnTo>
                    <a:cubicBezTo>
                      <a:pt x="18115" y="1503615"/>
                      <a:pt x="0" y="1485500"/>
                      <a:pt x="0" y="1463155"/>
                    </a:cubicBezTo>
                    <a:lnTo>
                      <a:pt x="0" y="40460"/>
                    </a:lnTo>
                    <a:cubicBezTo>
                      <a:pt x="0" y="18115"/>
                      <a:pt x="18115" y="0"/>
                      <a:pt x="4046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42806" r="-9055"/>
                </a:stretch>
              </a:blipFill>
            </p:spPr>
          </p:sp>
        </p:grpSp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id="{3877B7D0-579E-EA5A-BDD6-ECE050A420FB}"/>
                </a:ext>
              </a:extLst>
            </p:cNvPr>
            <p:cNvGrpSpPr/>
            <p:nvPr/>
          </p:nvGrpSpPr>
          <p:grpSpPr>
            <a:xfrm>
              <a:off x="0" y="6858000"/>
              <a:ext cx="5879211" cy="6683446"/>
              <a:chOff x="0" y="0"/>
              <a:chExt cx="1322681" cy="1503615"/>
            </a:xfrm>
          </p:grpSpPr>
          <p:sp>
            <p:nvSpPr>
              <p:cNvPr id="7" name="Freeform 17">
                <a:extLst>
                  <a:ext uri="{FF2B5EF4-FFF2-40B4-BE49-F238E27FC236}">
                    <a16:creationId xmlns:a16="http://schemas.microsoft.com/office/drawing/2014/main" id="{53951DB5-E44F-469F-FA94-A7F8AC92272B}"/>
                  </a:ext>
                </a:extLst>
              </p:cNvPr>
              <p:cNvSpPr/>
              <p:nvPr/>
            </p:nvSpPr>
            <p:spPr>
              <a:xfrm>
                <a:off x="0" y="0"/>
                <a:ext cx="1322681" cy="1503615"/>
              </a:xfrm>
              <a:custGeom>
                <a:avLst/>
                <a:gdLst/>
                <a:ahLst/>
                <a:cxnLst/>
                <a:rect l="l" t="t" r="r" b="b"/>
                <a:pathLst>
                  <a:path w="1322681" h="1503615">
                    <a:moveTo>
                      <a:pt x="40383" y="0"/>
                    </a:moveTo>
                    <a:lnTo>
                      <a:pt x="1282298" y="0"/>
                    </a:lnTo>
                    <a:cubicBezTo>
                      <a:pt x="1304601" y="0"/>
                      <a:pt x="1322681" y="18080"/>
                      <a:pt x="1322681" y="40383"/>
                    </a:cubicBezTo>
                    <a:lnTo>
                      <a:pt x="1322681" y="1463232"/>
                    </a:lnTo>
                    <a:cubicBezTo>
                      <a:pt x="1322681" y="1473942"/>
                      <a:pt x="1318427" y="1484214"/>
                      <a:pt x="1310853" y="1491787"/>
                    </a:cubicBezTo>
                    <a:cubicBezTo>
                      <a:pt x="1303280" y="1499360"/>
                      <a:pt x="1293009" y="1503615"/>
                      <a:pt x="1282298" y="1503615"/>
                    </a:cubicBezTo>
                    <a:lnTo>
                      <a:pt x="40383" y="1503615"/>
                    </a:lnTo>
                    <a:cubicBezTo>
                      <a:pt x="29673" y="1503615"/>
                      <a:pt x="19401" y="1499360"/>
                      <a:pt x="11828" y="1491787"/>
                    </a:cubicBezTo>
                    <a:cubicBezTo>
                      <a:pt x="4255" y="1484214"/>
                      <a:pt x="0" y="1473942"/>
                      <a:pt x="0" y="1463232"/>
                    </a:cubicBezTo>
                    <a:lnTo>
                      <a:pt x="0" y="40383"/>
                    </a:lnTo>
                    <a:cubicBezTo>
                      <a:pt x="0" y="29673"/>
                      <a:pt x="4255" y="19401"/>
                      <a:pt x="11828" y="11828"/>
                    </a:cubicBezTo>
                    <a:cubicBezTo>
                      <a:pt x="19401" y="4255"/>
                      <a:pt x="29673" y="0"/>
                      <a:pt x="40383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6943" r="-2462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929720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F0B963-E68E-11BF-53F6-4552FB3C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fees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7CB7CE-785A-B8CD-C1FE-FF3FCE7B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City began charging full impact fees in 2022 (except for transportation – increase is pending due to State restrictions).</a:t>
            </a:r>
          </a:p>
          <a:p>
            <a:r>
              <a:rPr lang="en-US"/>
              <a:t>ALL new development is charged for Impact Fees.</a:t>
            </a:r>
          </a:p>
          <a:p>
            <a:r>
              <a:rPr lang="en-US"/>
              <a:t>Can only pay for infrastructure improvements that INCREASE capacity, such as new or widened roads, new turn lanes or traffic signals, new buildings or parks, new water / sewer lines, etc.</a:t>
            </a:r>
          </a:p>
          <a:p>
            <a:r>
              <a:rPr lang="en-US"/>
              <a:t>Cannot be used for maintenance or operating expenses, such as salaries, equipment replacement, repairs, etc.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58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42DC-F5F6-C339-6C69-F016D63E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1786"/>
            <a:ext cx="7886700" cy="1325563"/>
          </a:xfrm>
        </p:spPr>
        <p:txBody>
          <a:bodyPr/>
          <a:lstStyle/>
          <a:p>
            <a:pPr algn="ctr"/>
            <a:r>
              <a:rPr lang="en-US"/>
              <a:t>Total personnel costs</a:t>
            </a:r>
          </a:p>
        </p:txBody>
      </p: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DE75DF46-E054-AF3C-3A11-D8010BA8C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/>
          <a:stretch/>
        </p:blipFill>
        <p:spPr>
          <a:xfrm>
            <a:off x="234220" y="999089"/>
            <a:ext cx="8675560" cy="38368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E2262-6657-3450-6C6D-7984C6C11B52}"/>
              </a:ext>
            </a:extLst>
          </p:cNvPr>
          <p:cNvSpPr txBox="1">
            <a:spLocks/>
          </p:cNvSpPr>
          <p:nvPr/>
        </p:nvSpPr>
        <p:spPr>
          <a:xfrm>
            <a:off x="2427314" y="1825626"/>
            <a:ext cx="6502081" cy="4899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86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86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86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6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6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E581E-5286-680D-FE34-0040109AF48D}"/>
              </a:ext>
            </a:extLst>
          </p:cNvPr>
          <p:cNvSpPr txBox="1"/>
          <p:nvPr/>
        </p:nvSpPr>
        <p:spPr>
          <a:xfrm>
            <a:off x="253835" y="4922196"/>
            <a:ext cx="8675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FY 20 – Salary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FY 22 – Additional 1% CPI for minimum wage adjustment year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FY 23 – 5% market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FY24 – increased Police salary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Increased staffing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Increased health care costs/prescriptions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Maintaining the same level of benefits for recruiting and retention of employees.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Tight Job Market</a:t>
            </a:r>
          </a:p>
        </p:txBody>
      </p:sp>
    </p:spTree>
    <p:extLst>
      <p:ext uri="{BB962C8B-B14F-4D97-AF65-F5344CB8AC3E}">
        <p14:creationId xmlns:p14="http://schemas.microsoft.com/office/powerpoint/2010/main" val="1129262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9E91992D-5DDF-8398-6AA1-03E238EEA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r="14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43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CE8B35-9100-E382-7323-9A8C4232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48" y="73296"/>
            <a:ext cx="7886700" cy="1325563"/>
          </a:xfrm>
        </p:spPr>
        <p:txBody>
          <a:bodyPr/>
          <a:lstStyle/>
          <a:p>
            <a:pPr algn="ctr"/>
            <a:r>
              <a:rPr lang="en-US"/>
              <a:t>Operating Costs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8B34AB66-5466-4104-0EF0-1104D0053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/>
          <a:stretch/>
        </p:blipFill>
        <p:spPr>
          <a:xfrm>
            <a:off x="234220" y="1111146"/>
            <a:ext cx="8563955" cy="40520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14CE64-B9B5-66EF-A5E1-80DCE2D46C59}"/>
              </a:ext>
            </a:extLst>
          </p:cNvPr>
          <p:cNvSpPr txBox="1"/>
          <p:nvPr/>
        </p:nvSpPr>
        <p:spPr>
          <a:xfrm>
            <a:off x="234220" y="5243209"/>
            <a:ext cx="8675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FY 22 – $6.6m increase in Road Rehab in R&amp;D, $3m increase in medical claims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FY 23 – Hurricane 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Property insurance is a hard market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Limited insurance providers for an organization our size of Total Insured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Catastrophic claims with regards to weather</a:t>
            </a:r>
          </a:p>
        </p:txBody>
      </p:sp>
    </p:spTree>
    <p:extLst>
      <p:ext uri="{BB962C8B-B14F-4D97-AF65-F5344CB8AC3E}">
        <p14:creationId xmlns:p14="http://schemas.microsoft.com/office/powerpoint/2010/main" val="39074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4677-978E-405B-ADBA-BD76FD16F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95809"/>
            <a:ext cx="7772400" cy="1717603"/>
          </a:xfrm>
        </p:spPr>
        <p:txBody>
          <a:bodyPr>
            <a:normAutofit/>
          </a:bodyPr>
          <a:lstStyle/>
          <a:p>
            <a:r>
              <a:rPr lang="en-US" sz="5400"/>
              <a:t>Community Budget Input Meetings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0A4AB-F6B8-494F-80FD-B82CD04D9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39280"/>
            <a:ext cx="6858000" cy="27713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latin typeface="Lato"/>
                <a:ea typeface="Lato"/>
                <a:cs typeface="Lato"/>
              </a:rPr>
              <a:t>FY25 Budget Overview</a:t>
            </a:r>
            <a:endParaRPr lang="en-US"/>
          </a:p>
          <a:p>
            <a:r>
              <a:rPr lang="en-US">
                <a:latin typeface="Lato"/>
                <a:ea typeface="Lato"/>
                <a:cs typeface="Lato"/>
              </a:rPr>
              <a:t>May 7, 2024</a:t>
            </a:r>
          </a:p>
        </p:txBody>
      </p:sp>
    </p:spTree>
    <p:extLst>
      <p:ext uri="{BB962C8B-B14F-4D97-AF65-F5344CB8AC3E}">
        <p14:creationId xmlns:p14="http://schemas.microsoft.com/office/powerpoint/2010/main" val="125504438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632F-E3DA-4D9B-827A-16F5DF12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/>
              <a:t>Local Municipalities &amp; Counties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6D1205-E540-7D53-AEEF-A96E1339A9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28649" y="1545022"/>
            <a:ext cx="7886699" cy="4947852"/>
          </a:xfrm>
        </p:spPr>
      </p:pic>
    </p:spTree>
    <p:extLst>
      <p:ext uri="{BB962C8B-B14F-4D97-AF65-F5344CB8AC3E}">
        <p14:creationId xmlns:p14="http://schemas.microsoft.com/office/powerpoint/2010/main" val="1256042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C276-02F9-47DA-817D-40E13E05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City Manager’s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3339-34AF-4A73-A058-361B721BE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Low New Employee Requests</a:t>
            </a:r>
          </a:p>
          <a:p>
            <a:r>
              <a:rPr lang="en-US" dirty="0"/>
              <a:t>Incremental Millage Rate Increase</a:t>
            </a:r>
          </a:p>
          <a:p>
            <a:r>
              <a:rPr lang="en-US" dirty="0"/>
              <a:t>New Enterprise Resource Planning (ERP) System</a:t>
            </a:r>
          </a:p>
          <a:p>
            <a:r>
              <a:rPr lang="en-US" dirty="0"/>
              <a:t>Charter Amendment – Borrowing Authority</a:t>
            </a:r>
          </a:p>
          <a:p>
            <a:r>
              <a:rPr lang="en-US" dirty="0"/>
              <a:t>New Police Headquarters</a:t>
            </a:r>
          </a:p>
          <a:p>
            <a:pPr lvl="1"/>
            <a:r>
              <a:rPr lang="en-US" dirty="0"/>
              <a:t>Capital Improvement Project (CIP) Rearrangement</a:t>
            </a:r>
          </a:p>
          <a:p>
            <a:pPr lvl="1"/>
            <a:r>
              <a:rPr lang="en-US" dirty="0"/>
              <a:t>Surtax Project List Rearrangement</a:t>
            </a:r>
          </a:p>
          <a:p>
            <a:r>
              <a:rPr lang="en-US" dirty="0"/>
              <a:t>Resilient SRQ Grant Infrastructure Program</a:t>
            </a:r>
          </a:p>
          <a:p>
            <a:pPr lvl="1"/>
            <a:r>
              <a:rPr lang="en-US" dirty="0"/>
              <a:t>Water Control Structures</a:t>
            </a:r>
          </a:p>
          <a:p>
            <a:r>
              <a:rPr lang="en-US" dirty="0"/>
              <a:t>Financial Support to Community Projects</a:t>
            </a:r>
          </a:p>
          <a:p>
            <a:pPr lvl="1"/>
            <a:r>
              <a:rPr lang="en-US" dirty="0"/>
              <a:t>New YMCA Building on King Plastics’ Property</a:t>
            </a:r>
          </a:p>
          <a:p>
            <a:pPr lvl="1"/>
            <a:r>
              <a:rPr lang="en-US" dirty="0"/>
              <a:t>Suncoast Technical College Expansion (Phase 3)</a:t>
            </a:r>
          </a:p>
        </p:txBody>
      </p:sp>
    </p:spTree>
    <p:extLst>
      <p:ext uri="{BB962C8B-B14F-4D97-AF65-F5344CB8AC3E}">
        <p14:creationId xmlns:p14="http://schemas.microsoft.com/office/powerpoint/2010/main" val="162623457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0858E-11E9-4F28-ADE0-D3BB0538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908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3A84-1FFB-48DC-864F-16C59C57C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/>
              <a:t>Actual Changes in Fund Balance</a:t>
            </a:r>
            <a:br>
              <a:rPr lang="en-US" sz="3200"/>
            </a:br>
            <a:r>
              <a:rPr lang="en-US" sz="3200"/>
              <a:t> 3 Year Review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46793E1-CDA4-1B4F-0201-CB8A4945A19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2729774"/>
              </p:ext>
            </p:extLst>
          </p:nvPr>
        </p:nvGraphicFramePr>
        <p:xfrm>
          <a:off x="628650" y="1690689"/>
          <a:ext cx="7886700" cy="417471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16773">
                  <a:extLst>
                    <a:ext uri="{9D8B030D-6E8A-4147-A177-3AD203B41FA5}">
                      <a16:colId xmlns:a16="http://schemas.microsoft.com/office/drawing/2014/main" val="1774856448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3920007778"/>
                    </a:ext>
                  </a:extLst>
                </a:gridCol>
                <a:gridCol w="1107831">
                  <a:extLst>
                    <a:ext uri="{9D8B030D-6E8A-4147-A177-3AD203B41FA5}">
                      <a16:colId xmlns:a16="http://schemas.microsoft.com/office/drawing/2014/main" val="2141595498"/>
                    </a:ext>
                  </a:extLst>
                </a:gridCol>
                <a:gridCol w="1099038">
                  <a:extLst>
                    <a:ext uri="{9D8B030D-6E8A-4147-A177-3AD203B41FA5}">
                      <a16:colId xmlns:a16="http://schemas.microsoft.com/office/drawing/2014/main" val="2371188759"/>
                    </a:ext>
                  </a:extLst>
                </a:gridCol>
                <a:gridCol w="1072662">
                  <a:extLst>
                    <a:ext uri="{9D8B030D-6E8A-4147-A177-3AD203B41FA5}">
                      <a16:colId xmlns:a16="http://schemas.microsoft.com/office/drawing/2014/main" val="1719952334"/>
                    </a:ext>
                  </a:extLst>
                </a:gridCol>
                <a:gridCol w="1094642">
                  <a:extLst>
                    <a:ext uri="{9D8B030D-6E8A-4147-A177-3AD203B41FA5}">
                      <a16:colId xmlns:a16="http://schemas.microsoft.com/office/drawing/2014/main" val="2688066567"/>
                    </a:ext>
                  </a:extLst>
                </a:gridCol>
              </a:tblGrid>
              <a:tr h="666587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Operating Fund Balance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&amp; Drainage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Rescue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Waste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Fund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61778"/>
                  </a:ext>
                </a:extLst>
              </a:tr>
              <a:tr h="879883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 Year 2021</a:t>
                      </a: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 Fund Balance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Revenues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Expenditures</a:t>
                      </a: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Ending Fund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$15,749,594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53,833,024</a:t>
                      </a: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(48,966,767)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$20,615,851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$18,546,069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21,682,353</a:t>
                      </a: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(15,792,148)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$24,436,274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$4,743,635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13,623,649</a:t>
                      </a: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(12,157,700)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$6,209,585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$3,601,032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11,102,147</a:t>
                      </a: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(9,026,267)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$5,676,913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$6,867,746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4,202,744</a:t>
                      </a: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(3,871,853)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$7,198,637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39951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30829"/>
                  </a:ext>
                </a:extLst>
              </a:tr>
              <a:tr h="963051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 Year 2022</a:t>
                      </a: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 Fund Balance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Revenues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Expenditures</a:t>
                      </a: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Ending Fund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$20,615,851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57,981,611</a:t>
                      </a: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(53,962,517)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$24,634,945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$24,436,274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21,350,625</a:t>
                      </a: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(21,126,168)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$24,660,731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$6,209,585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14,359,493</a:t>
                      </a: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(14,353,209)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$6,215,868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$5,676,913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11,551,878</a:t>
                      </a: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(10,316,746)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$6,912,045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$7,198,637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5,669,738</a:t>
                      </a: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(4,101,837)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$8,766,537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7632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131415"/>
                  </a:ext>
                </a:extLst>
              </a:tr>
              <a:tr h="1023007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 Year 2023</a:t>
                      </a: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 Fund Balance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Revenues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Expenditures</a:t>
                      </a: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Ending Fund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$24,634,945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69,447,016</a:t>
                      </a: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(65,553,598)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$28,528,364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$24,660,731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57,981,794</a:t>
                      </a: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(70,306,681)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$12,335,844</a:t>
                      </a:r>
                    </a:p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$6,215,868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16,110,482</a:t>
                      </a: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(15,096,714)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$7,229,636</a:t>
                      </a:r>
                    </a:p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$6,912,045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12,821,877</a:t>
                      </a: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(13,230,688)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$6,503,234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$8,766,537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8,440,167</a:t>
                      </a: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(5,885,579)</a:t>
                      </a: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$11,321,125</a:t>
                      </a:r>
                    </a:p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827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65650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632F-E3DA-4D9B-827A-16F5DF12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/>
              <a:t>FY 2024 Fund Balance Analysis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ED413D9-2169-1683-75F7-5F76B5FC55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24756937"/>
              </p:ext>
            </p:extLst>
          </p:nvPr>
        </p:nvGraphicFramePr>
        <p:xfrm>
          <a:off x="501162" y="1803398"/>
          <a:ext cx="8141678" cy="3496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215">
                  <a:extLst>
                    <a:ext uri="{9D8B030D-6E8A-4147-A177-3AD203B41FA5}">
                      <a16:colId xmlns:a16="http://schemas.microsoft.com/office/drawing/2014/main" val="1244255230"/>
                    </a:ext>
                  </a:extLst>
                </a:gridCol>
                <a:gridCol w="1143647">
                  <a:extLst>
                    <a:ext uri="{9D8B030D-6E8A-4147-A177-3AD203B41FA5}">
                      <a16:colId xmlns:a16="http://schemas.microsoft.com/office/drawing/2014/main" val="1237816178"/>
                    </a:ext>
                  </a:extLst>
                </a:gridCol>
                <a:gridCol w="1240216">
                  <a:extLst>
                    <a:ext uri="{9D8B030D-6E8A-4147-A177-3AD203B41FA5}">
                      <a16:colId xmlns:a16="http://schemas.microsoft.com/office/drawing/2014/main" val="2854131991"/>
                    </a:ext>
                  </a:extLst>
                </a:gridCol>
                <a:gridCol w="1169768">
                  <a:extLst>
                    <a:ext uri="{9D8B030D-6E8A-4147-A177-3AD203B41FA5}">
                      <a16:colId xmlns:a16="http://schemas.microsoft.com/office/drawing/2014/main" val="679513913"/>
                    </a:ext>
                  </a:extLst>
                </a:gridCol>
                <a:gridCol w="1275101">
                  <a:extLst>
                    <a:ext uri="{9D8B030D-6E8A-4147-A177-3AD203B41FA5}">
                      <a16:colId xmlns:a16="http://schemas.microsoft.com/office/drawing/2014/main" val="1973053089"/>
                    </a:ext>
                  </a:extLst>
                </a:gridCol>
                <a:gridCol w="975731">
                  <a:extLst>
                    <a:ext uri="{9D8B030D-6E8A-4147-A177-3AD203B41FA5}">
                      <a16:colId xmlns:a16="http://schemas.microsoft.com/office/drawing/2014/main" val="3935192803"/>
                    </a:ext>
                  </a:extLst>
                </a:gridCol>
              </a:tblGrid>
              <a:tr h="66724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Operating Fund Balance Analysis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Fund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&amp; Drainage District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Rescue District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Waste District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Fund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976818"/>
                  </a:ext>
                </a:extLst>
              </a:tr>
              <a:tr h="2829298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 Year 2024</a:t>
                      </a:r>
                    </a:p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 Fund Balance</a:t>
                      </a:r>
                    </a:p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Budgeted (Use) or Reserve of Fund Balance</a:t>
                      </a:r>
                    </a:p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Committed Fund Balance-Amendments, Reappropriated Projects and Encumbrances</a:t>
                      </a:r>
                    </a:p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&amp; Disaster Reserve (20%)</a:t>
                      </a:r>
                    </a:p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“Available” Fund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$28,528,364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367,730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(6,253,847)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(14,892,518)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$7,749,729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$12,335,844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1,195,200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(24,407,931)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(4,892,474)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$(15,769,361)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$7,229,636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1,081,710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(4,277,410)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(3,219,104)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$814,832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$6,503,234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(1,139,150)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(448,000)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(2,962,670)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$1,953,414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$11,321,125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(1,497,120)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(2,758,786)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(1,686,234)</a:t>
                      </a: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US" sz="11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$5,378,985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550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85979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EFEC-BEC0-155F-FD58-09B7A7D0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/>
              <a:t>General Fund Ad Valorem Assumptions</a:t>
            </a:r>
          </a:p>
        </p:txBody>
      </p:sp>
      <p:pic>
        <p:nvPicPr>
          <p:cNvPr id="6" name="Content Placeholder 5" descr="Jars of coins">
            <a:extLst>
              <a:ext uri="{FF2B5EF4-FFF2-40B4-BE49-F238E27FC236}">
                <a16:creationId xmlns:a16="http://schemas.microsoft.com/office/drawing/2014/main" id="{E7ACB3FC-66EB-0D61-D31F-DDE595CA79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3886200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F5C42-A802-B064-6E24-4FE9B218B7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Taxable value estimated increase of 7.5%</a:t>
            </a:r>
          </a:p>
          <a:p>
            <a:r>
              <a:rPr lang="en-US"/>
              <a:t>Budget ad valorem revenue at 96.5% collection rate</a:t>
            </a:r>
          </a:p>
          <a:p>
            <a:r>
              <a:rPr lang="en-US"/>
              <a:t>These assumptions will bring in an additional $2,321,560 at the same millage rate of 3.7667</a:t>
            </a:r>
          </a:p>
        </p:txBody>
      </p:sp>
    </p:spTree>
    <p:extLst>
      <p:ext uri="{BB962C8B-B14F-4D97-AF65-F5344CB8AC3E}">
        <p14:creationId xmlns:p14="http://schemas.microsoft.com/office/powerpoint/2010/main" val="13768224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E211-FCED-F1A3-44FF-CEDA4BE7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FE42F-4810-A240-B3AA-DF95C2CAA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/>
              <a:t>Utilize a factor of 3.5% salary growth of existing level of service and personnel.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/>
              <a:t>Contracts for PBA and IAFF will be negotiated this year.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/>
              <a:t>AFSCME will be budgeted same as non union employees.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/>
              <a:t>Salary growth of 2.50% for cost of living adjustment for existing level of service and personnel (PBA, AFSCME and general employees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/>
              <a:t>Cost impacts associated with capital projects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/>
              <a:t>Ongoing staffing and operating costs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/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72188389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C276-02F9-47DA-817D-40E13E05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General Fund Changes 2024-2025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C40EC9-414D-EDEE-C738-EA3F1C0F9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53193"/>
              </p:ext>
            </p:extLst>
          </p:nvPr>
        </p:nvGraphicFramePr>
        <p:xfrm>
          <a:off x="2427288" y="1825624"/>
          <a:ext cx="6502400" cy="336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395">
                  <a:extLst>
                    <a:ext uri="{9D8B030D-6E8A-4147-A177-3AD203B41FA5}">
                      <a16:colId xmlns:a16="http://schemas.microsoft.com/office/drawing/2014/main" val="90633587"/>
                    </a:ext>
                  </a:extLst>
                </a:gridCol>
                <a:gridCol w="2140005">
                  <a:extLst>
                    <a:ext uri="{9D8B030D-6E8A-4147-A177-3AD203B41FA5}">
                      <a16:colId xmlns:a16="http://schemas.microsoft.com/office/drawing/2014/main" val="3154804459"/>
                    </a:ext>
                  </a:extLst>
                </a:gridCol>
              </a:tblGrid>
              <a:tr h="5610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Estimate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91987"/>
                  </a:ext>
                </a:extLst>
              </a:tr>
              <a:tr h="561081">
                <a:tc>
                  <a:txBody>
                    <a:bodyPr/>
                    <a:lstStyle/>
                    <a:p>
                      <a:r>
                        <a:rPr lang="en-US"/>
                        <a:t>Merit and Union Increases to Salaries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$1,873,700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212054"/>
                  </a:ext>
                </a:extLst>
              </a:tr>
              <a:tr h="561081">
                <a:tc>
                  <a:txBody>
                    <a:bodyPr/>
                    <a:lstStyle/>
                    <a:p>
                      <a:r>
                        <a:rPr lang="en-US"/>
                        <a:t>CPI Adjustment of 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$965,300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603039"/>
                  </a:ext>
                </a:extLst>
              </a:tr>
              <a:tr h="561081">
                <a:tc>
                  <a:txBody>
                    <a:bodyPr/>
                    <a:lstStyle/>
                    <a:p>
                      <a:r>
                        <a:rPr lang="en-US"/>
                        <a:t>Health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$580,100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004282"/>
                  </a:ext>
                </a:extLst>
              </a:tr>
              <a:tr h="561081">
                <a:tc>
                  <a:txBody>
                    <a:bodyPr/>
                    <a:lstStyle/>
                    <a:p>
                      <a:r>
                        <a:rPr lang="en-US"/>
                        <a:t>Operating Costs Inflationary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$1,997,800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909346"/>
                  </a:ext>
                </a:extLst>
              </a:tr>
              <a:tr h="561081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$5,416,900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22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21423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935A-77CC-49BC-8226-436D560D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344" y="471779"/>
            <a:ext cx="58415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Defining Commission Priorities</a:t>
            </a:r>
          </a:p>
        </p:txBody>
      </p:sp>
      <p:pic>
        <p:nvPicPr>
          <p:cNvPr id="11" name="Picture 10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3F04D34A-DFB2-AD76-52C1-FBB5710EF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4" y="1990902"/>
            <a:ext cx="2844597" cy="1116504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A3FEFB-4977-1EF3-90BD-2B966E701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95" y="1990900"/>
            <a:ext cx="2844598" cy="1116505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A96D31-4F10-0911-22F3-0CA57C0DC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4" y="4782741"/>
            <a:ext cx="2844597" cy="1116504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FE1AD89-3DAC-F927-6FAD-D2145933CE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4" y="3279121"/>
            <a:ext cx="2844597" cy="1116504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A27F15-C8CA-7CD0-AE89-EAF3FF6771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95" y="3279121"/>
            <a:ext cx="2844598" cy="1116505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6E53A2-4684-CCE0-1015-A94C3F6761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96" y="4738778"/>
            <a:ext cx="2844597" cy="111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66256"/>
      </p:ext>
    </p:extLst>
  </p:cSld>
  <p:clrMapOvr>
    <a:masterClrMapping/>
  </p:clrMapOvr>
  <p:transition spd="slow">
    <p:wipe/>
  </p:transition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523D8-EFEE-43AE-B94F-FAAEA2B3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7766907" cy="791497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FY 2024 Adopted Budget by Pillar</a:t>
            </a:r>
            <a:br>
              <a:rPr lang="en-US"/>
            </a:br>
            <a:r>
              <a:rPr lang="en-US"/>
              <a:t>All Funds</a:t>
            </a:r>
          </a:p>
        </p:txBody>
      </p:sp>
      <p:graphicFrame>
        <p:nvGraphicFramePr>
          <p:cNvPr id="5" name="Picture Placeholder 4">
            <a:extLst>
              <a:ext uri="{FF2B5EF4-FFF2-40B4-BE49-F238E27FC236}">
                <a16:creationId xmlns:a16="http://schemas.microsoft.com/office/drawing/2014/main" id="{92FFA537-E715-40D2-851A-8F6CFDC5732C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10512661"/>
              </p:ext>
            </p:extLst>
          </p:nvPr>
        </p:nvGraphicFramePr>
        <p:xfrm>
          <a:off x="629841" y="2198536"/>
          <a:ext cx="8188338" cy="4349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815781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ity of North Port">
      <a:dk1>
        <a:srgbClr val="003865"/>
      </a:dk1>
      <a:lt1>
        <a:sysClr val="window" lastClr="FFFFFF"/>
      </a:lt1>
      <a:dk2>
        <a:srgbClr val="003865"/>
      </a:dk2>
      <a:lt2>
        <a:srgbClr val="FFFFFF"/>
      </a:lt2>
      <a:accent1>
        <a:srgbClr val="009CDE"/>
      </a:accent1>
      <a:accent2>
        <a:srgbClr val="FFB81C"/>
      </a:accent2>
      <a:accent3>
        <a:srgbClr val="003865"/>
      </a:accent3>
      <a:accent4>
        <a:srgbClr val="006842"/>
      </a:accent4>
      <a:accent5>
        <a:srgbClr val="C83E00"/>
      </a:accent5>
      <a:accent6>
        <a:srgbClr val="F89000"/>
      </a:accent6>
      <a:hlink>
        <a:srgbClr val="009CDE"/>
      </a:hlink>
      <a:folHlink>
        <a:srgbClr val="FFB81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b4f8fd-6253-403e-99ab-eed2e9ff0bc7">
      <Terms xmlns="http://schemas.microsoft.com/office/infopath/2007/PartnerControls"/>
    </lcf76f155ced4ddcb4097134ff3c332f>
    <TaxCatchAll xmlns="17afd7af-7c06-408e-897d-a11eca7f39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8FC6BFB568844950F6309BB718978" ma:contentTypeVersion="12" ma:contentTypeDescription="Create a new document." ma:contentTypeScope="" ma:versionID="eb51d4393091806dfddf1aeae7608dc6">
  <xsd:schema xmlns:xsd="http://www.w3.org/2001/XMLSchema" xmlns:xs="http://www.w3.org/2001/XMLSchema" xmlns:p="http://schemas.microsoft.com/office/2006/metadata/properties" xmlns:ns2="27b4f8fd-6253-403e-99ab-eed2e9ff0bc7" xmlns:ns3="17afd7af-7c06-408e-897d-a11eca7f391c" targetNamespace="http://schemas.microsoft.com/office/2006/metadata/properties" ma:root="true" ma:fieldsID="f427465eb284e542c206e3ab5b6651b7" ns2:_="" ns3:_="">
    <xsd:import namespace="27b4f8fd-6253-403e-99ab-eed2e9ff0bc7"/>
    <xsd:import namespace="17afd7af-7c06-408e-897d-a11eca7f39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4f8fd-6253-403e-99ab-eed2e9ff0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89c25d9-11f9-42f3-ab33-df31c0bc56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fd7af-7c06-408e-897d-a11eca7f39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5de08e1-a669-42c1-b068-d92dd8b35e4b}" ma:internalName="TaxCatchAll" ma:showField="CatchAllData" ma:web="17afd7af-7c06-408e-897d-a11eca7f39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E91C58-FA46-40DF-8454-D81BB627B187}">
  <ds:schemaRefs>
    <ds:schemaRef ds:uri="17afd7af-7c06-408e-897d-a11eca7f391c"/>
    <ds:schemaRef ds:uri="27b4f8fd-6253-403e-99ab-eed2e9ff0b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7336EB-4F5F-4AFB-9E63-5027454BB6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CA6A5-19EB-47C8-AFC2-69DC7DD91D27}">
  <ds:schemaRefs>
    <ds:schemaRef ds:uri="17afd7af-7c06-408e-897d-a11eca7f391c"/>
    <ds:schemaRef ds:uri="27b4f8fd-6253-403e-99ab-eed2e9ff0b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1105</Words>
  <Application>Microsoft Office PowerPoint</Application>
  <PresentationFormat>On-screen Show (4:3)</PresentationFormat>
  <Paragraphs>292</Paragraphs>
  <Slides>22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Lato</vt:lpstr>
      <vt:lpstr>Montserrat</vt:lpstr>
      <vt:lpstr>Montserrat ExtraBold</vt:lpstr>
      <vt:lpstr>Wingdings</vt:lpstr>
      <vt:lpstr>Office Theme</vt:lpstr>
      <vt:lpstr>PowerPoint Presentation</vt:lpstr>
      <vt:lpstr>Community Budget Input Meetings</vt:lpstr>
      <vt:lpstr>Actual Changes in Fund Balance  3 Year Review</vt:lpstr>
      <vt:lpstr>FY 2024 Fund Balance Analysis</vt:lpstr>
      <vt:lpstr>General Fund Ad Valorem Assumptions</vt:lpstr>
      <vt:lpstr>All Funds</vt:lpstr>
      <vt:lpstr>General Fund Changes 2024-2025</vt:lpstr>
      <vt:lpstr>Defining Commission Priorities</vt:lpstr>
      <vt:lpstr>FY 2024 Adopted Budget by Pillar All Funds</vt:lpstr>
      <vt:lpstr>FY 2024 Adopted Budget by Pillar General Fund</vt:lpstr>
      <vt:lpstr>ULDC update</vt:lpstr>
      <vt:lpstr>Need for commercial vs. residential taxes</vt:lpstr>
      <vt:lpstr>Economic Development: Gateway corridor study</vt:lpstr>
      <vt:lpstr>Economic Development: Activity Center 6 study</vt:lpstr>
      <vt:lpstr>Hospitals, other current efforts</vt:lpstr>
      <vt:lpstr>Impact fees</vt:lpstr>
      <vt:lpstr>Total personnel costs</vt:lpstr>
      <vt:lpstr>PowerPoint Presentation</vt:lpstr>
      <vt:lpstr>Operating Costs</vt:lpstr>
      <vt:lpstr>Local Municipalities &amp; Counties</vt:lpstr>
      <vt:lpstr>City Manager’s Considerations</vt:lpstr>
      <vt:lpstr>Questions?</vt:lpstr>
    </vt:vector>
  </TitlesOfParts>
  <Company>City of North 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Ansel</dc:creator>
  <cp:lastModifiedBy>Jason Bartolone</cp:lastModifiedBy>
  <cp:revision>4</cp:revision>
  <dcterms:created xsi:type="dcterms:W3CDTF">2023-05-16T20:03:08Z</dcterms:created>
  <dcterms:modified xsi:type="dcterms:W3CDTF">2024-05-06T16:24:46Z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0x0101000A18FC6BFB568844950F6309BB718978</vt:lpwstr>
  </property>
</Properties>
</file>